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sldIdLst>
    <p:sldId id="257" r:id="rId2"/>
    <p:sldId id="258" r:id="rId3"/>
    <p:sldId id="259" r:id="rId4"/>
    <p:sldId id="264" r:id="rId5"/>
    <p:sldId id="260" r:id="rId6"/>
    <p:sldId id="263" r:id="rId7"/>
    <p:sldId id="268" r:id="rId8"/>
    <p:sldId id="269" r:id="rId9"/>
    <p:sldId id="266" r:id="rId10"/>
    <p:sldId id="270" r:id="rId11"/>
    <p:sldId id="271" r:id="rId12"/>
    <p:sldId id="27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1E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03" autoAdjust="0"/>
    <p:restoredTop sz="83047" autoAdjust="0"/>
  </p:normalViewPr>
  <p:slideViewPr>
    <p:cSldViewPr snapToGrid="0">
      <p:cViewPr varScale="1">
        <p:scale>
          <a:sx n="90" d="100"/>
          <a:sy n="90" d="100"/>
        </p:scale>
        <p:origin x="1218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10.jpg>
</file>

<file path=ppt/media/image2.png>
</file>

<file path=ppt/media/image3.png>
</file>

<file path=ppt/media/image4.png>
</file>

<file path=ppt/media/image5.jpeg>
</file>

<file path=ppt/media/image6.gif>
</file>

<file path=ppt/media/image7.jp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7A529F-18F5-4454-80B8-A908EF6565EF}" type="datetimeFigureOut">
              <a:rPr lang="en-GB" smtClean="0"/>
              <a:t>05/12/2016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6F04B6-3A6E-4A0E-9BBA-F10587E7A6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40046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 will be tweeting links as we go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3B53AC6-6B91-4280-875D-DCE6BDC8F9D8}" type="slidenum">
              <a:rPr kumimoji="0" lang="en-GB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709485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Checklists, we all have them and use them</a:t>
            </a:r>
            <a:r>
              <a:rPr lang="en-GB" baseline="0" dirty="0"/>
              <a:t> </a:t>
            </a:r>
            <a:r>
              <a:rPr lang="en-GB" baseline="0" dirty="0" err="1"/>
              <a:t>wether</a:t>
            </a:r>
            <a:r>
              <a:rPr lang="en-GB" baseline="0" dirty="0"/>
              <a:t> for installations, processes or even presentations!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6F04B6-3A6E-4A0E-9BBA-F10587E7A69E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31608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Its used for unit testing or TDD but can also be used</a:t>
            </a:r>
            <a:r>
              <a:rPr lang="en-GB" baseline="0" dirty="0"/>
              <a:t> to validate an environment. Comes with Windows 10 or install from the gallery with Install-Module Pester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6F04B6-3A6E-4A0E-9BBA-F10587E7A69E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51651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This is a Pester test running in VS Code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6F04B6-3A6E-4A0E-9BBA-F10587E7A69E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6283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3CBD0-B2C0-4FBB-B455-14180BE8B619}" type="datetimeFigureOut">
              <a:rPr lang="en-GB" smtClean="0"/>
              <a:t>05/12/2016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315EB-510F-485C-BAC9-E1AD9BCC43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51129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3CBD0-B2C0-4FBB-B455-14180BE8B619}" type="datetimeFigureOut">
              <a:rPr lang="en-GB" smtClean="0"/>
              <a:t>05/12/2016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315EB-510F-485C-BAC9-E1AD9BCC43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62012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3CBD0-B2C0-4FBB-B455-14180BE8B619}" type="datetimeFigureOut">
              <a:rPr lang="en-GB" smtClean="0"/>
              <a:t>05/12/2016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315EB-510F-485C-BAC9-E1AD9BCC43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03492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resentation 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911424" y="1412777"/>
            <a:ext cx="10363200" cy="930027"/>
          </a:xfrm>
          <a:prstGeom prst="rect">
            <a:avLst/>
          </a:prstGeom>
        </p:spPr>
        <p:txBody>
          <a:bodyPr anchor="ctr"/>
          <a:lstStyle>
            <a:lvl1pPr algn="ctr">
              <a:defRPr sz="4400" b="1" cap="none" baseline="0">
                <a:solidFill>
                  <a:schemeClr val="bg1"/>
                </a:solidFill>
                <a:effectLst>
                  <a:outerShdw blurRad="38100" dist="50800" dir="5400000" algn="t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 Black" panose="02000000000000000000" pitchFamily="2" charset="0"/>
              </a:defRPr>
            </a:lvl1pPr>
          </a:lstStyle>
          <a:p>
            <a:r>
              <a:rPr lang="de-DE" dirty="0" err="1"/>
              <a:t>Presentation</a:t>
            </a:r>
            <a:r>
              <a:rPr lang="de-DE" dirty="0"/>
              <a:t> Title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899254" y="6093297"/>
            <a:ext cx="6156853" cy="564083"/>
          </a:xfrm>
        </p:spPr>
        <p:txBody>
          <a:bodyPr anchor="t"/>
          <a:lstStyle>
            <a:lvl1pPr marL="0" indent="0" algn="l">
              <a:buNone/>
              <a:defRPr sz="2000" i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 Condensed" panose="02000000000000000000" pitchFamily="2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 dirty="0" err="1"/>
              <a:t>Presenter</a:t>
            </a:r>
            <a:r>
              <a:rPr lang="de-DE" dirty="0"/>
              <a:t> Name</a:t>
            </a:r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0" hasCustomPrompt="1"/>
          </p:nvPr>
        </p:nvSpPr>
        <p:spPr>
          <a:xfrm>
            <a:off x="912284" y="2781300"/>
            <a:ext cx="10363200" cy="935038"/>
          </a:xfrm>
        </p:spPr>
        <p:txBody>
          <a:bodyPr/>
          <a:lstStyle>
            <a:lvl1pPr marL="0" indent="0" algn="ctr">
              <a:buNone/>
              <a:defRPr baseline="0"/>
            </a:lvl1pPr>
          </a:lstStyle>
          <a:p>
            <a:pPr lvl="0"/>
            <a:r>
              <a:rPr lang="de-DE" dirty="0" err="1"/>
              <a:t>Presentation</a:t>
            </a:r>
            <a:r>
              <a:rPr lang="de-DE" dirty="0"/>
              <a:t> </a:t>
            </a:r>
            <a:r>
              <a:rPr lang="de-DE" dirty="0" err="1"/>
              <a:t>Subtitle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05152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3CBD0-B2C0-4FBB-B455-14180BE8B619}" type="datetimeFigureOut">
              <a:rPr lang="en-GB" smtClean="0"/>
              <a:t>05/12/2016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315EB-510F-485C-BAC9-E1AD9BCC43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3373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3CBD0-B2C0-4FBB-B455-14180BE8B619}" type="datetimeFigureOut">
              <a:rPr lang="en-GB" smtClean="0"/>
              <a:t>05/12/2016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315EB-510F-485C-BAC9-E1AD9BCC43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07384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3CBD0-B2C0-4FBB-B455-14180BE8B619}" type="datetimeFigureOut">
              <a:rPr lang="en-GB" smtClean="0"/>
              <a:t>05/12/2016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315EB-510F-485C-BAC9-E1AD9BCC43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13189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3CBD0-B2C0-4FBB-B455-14180BE8B619}" type="datetimeFigureOut">
              <a:rPr lang="en-GB" smtClean="0"/>
              <a:t>05/12/2016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315EB-510F-485C-BAC9-E1AD9BCC43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02937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3CBD0-B2C0-4FBB-B455-14180BE8B619}" type="datetimeFigureOut">
              <a:rPr lang="en-GB" smtClean="0"/>
              <a:t>05/12/2016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315EB-510F-485C-BAC9-E1AD9BCC43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83214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3CBD0-B2C0-4FBB-B455-14180BE8B619}" type="datetimeFigureOut">
              <a:rPr lang="en-GB" smtClean="0"/>
              <a:t>05/12/2016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315EB-510F-485C-BAC9-E1AD9BCC43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42431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3CBD0-B2C0-4FBB-B455-14180BE8B619}" type="datetimeFigureOut">
              <a:rPr lang="en-GB" smtClean="0"/>
              <a:t>05/12/2016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315EB-510F-485C-BAC9-E1AD9BCC43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23913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3CBD0-B2C0-4FBB-B455-14180BE8B619}" type="datetimeFigureOut">
              <a:rPr lang="en-GB" smtClean="0"/>
              <a:t>05/12/2016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315EB-510F-485C-BAC9-E1AD9BCC43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68667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F3CBD0-B2C0-4FBB-B455-14180BE8B619}" type="datetimeFigureOut">
              <a:rPr lang="en-GB" smtClean="0"/>
              <a:t>05/12/2016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E315EB-510F-485C-BAC9-E1AD9BCC43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0925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sqlps.io/powerbi" TargetMode="External"/><Relationship Id="rId3" Type="http://schemas.openxmlformats.org/officeDocument/2006/relationships/hyperlink" Target="https://sqlps.io/slack" TargetMode="External"/><Relationship Id="rId7" Type="http://schemas.openxmlformats.org/officeDocument/2006/relationships/hyperlink" Target="https://sqlps.io/vote" TargetMode="External"/><Relationship Id="rId2" Type="http://schemas.openxmlformats.org/officeDocument/2006/relationships/hyperlink" Target="https://sqlps.io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sqlcollaborative" TargetMode="External"/><Relationship Id="rId5" Type="http://schemas.openxmlformats.org/officeDocument/2006/relationships/hyperlink" Target="https://dbareports.io/" TargetMode="External"/><Relationship Id="rId4" Type="http://schemas.openxmlformats.org/officeDocument/2006/relationships/hyperlink" Target="https://dbatools.io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dbatools.io/" TargetMode="External"/><Relationship Id="rId5" Type="http://schemas.openxmlformats.org/officeDocument/2006/relationships/image" Target="../media/image4.png"/><Relationship Id="rId4" Type="http://schemas.openxmlformats.org/officeDocument/2006/relationships/hyperlink" Target="https://dbareports.io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ester/Pester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75559" y="6165305"/>
            <a:ext cx="11088270" cy="564083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accent5">
                    <a:lumMod val="75000"/>
                  </a:schemeClr>
                </a:solidFill>
              </a:rPr>
              <a:t>Rob Sewell @sqldbawithbeard                 http://sqldbawithABeard.com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3113069" y="3242405"/>
            <a:ext cx="5953875" cy="1319322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b="1" cap="none" baseline="0">
                <a:solidFill>
                  <a:schemeClr val="bg1"/>
                </a:solidFill>
                <a:effectLst>
                  <a:outerShdw blurRad="38100" dist="50800" dir="5400000" algn="t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 Black" panose="02000000000000000000" pitchFamily="2" charset="0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2"/>
                </a:solidFill>
                <a:latin typeface="Tahoma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2"/>
                </a:solidFill>
                <a:latin typeface="Tahoma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2"/>
                </a:solidFill>
                <a:latin typeface="Tahoma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2"/>
                </a:solidFill>
                <a:latin typeface="Tahoma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2"/>
                </a:solidFill>
                <a:latin typeface="Tahoma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2"/>
                </a:solidFill>
                <a:latin typeface="Tahoma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2"/>
                </a:solidFill>
                <a:latin typeface="Tahoma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2"/>
                </a:solidFill>
                <a:latin typeface="Tahoma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000" b="1" i="0" u="none" strike="noStrike" kern="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Turning</a:t>
            </a:r>
            <a:r>
              <a:rPr kumimoji="0" lang="en-GB" sz="4000" b="1" i="0" u="none" strike="noStrike" kern="0" cap="none" spc="0" normalizeH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Roboto Black" panose="02000000000000000000" pitchFamily="2" charset="0"/>
                <a:cs typeface="Arial" panose="020B0604020202020204" pitchFamily="34" charset="0"/>
              </a:rPr>
              <a:t> Your Checklists into Pester Tests</a:t>
            </a:r>
            <a:endParaRPr kumimoji="0" lang="en-GB" sz="4000" b="1" i="0" u="none" strike="noStrike" kern="0" cap="none" spc="0" normalizeH="0" baseline="0" noProof="0" dirty="0">
              <a:ln>
                <a:noFill/>
              </a:ln>
              <a:solidFill>
                <a:srgbClr val="4472C4">
                  <a:lumMod val="75000"/>
                </a:srgbClr>
              </a:solidFill>
              <a:effectLst/>
              <a:uLnTx/>
              <a:uFillTx/>
              <a:latin typeface="Arial" panose="020B0604020202020204" pitchFamily="34" charset="0"/>
              <a:ea typeface="Roboto Black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4703" y="1526938"/>
            <a:ext cx="1955784" cy="32203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558" y="1526938"/>
            <a:ext cx="1955784" cy="32203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820256" y="1455776"/>
            <a:ext cx="69247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solidFill>
                  <a:srgbClr val="00FF00"/>
                </a:solidFill>
                <a:latin typeface="Lucida Console" panose="020B0609040504020204" pitchFamily="49" charset="0"/>
              </a:rPr>
              <a:t>[+] Green is Good 558ms</a:t>
            </a:r>
            <a:endParaRPr lang="en-GB" sz="3600" dirty="0">
              <a:solidFill>
                <a:srgbClr val="FFFFFF"/>
              </a:solidFill>
              <a:latin typeface="Lucida Console" panose="020B0609040504020204" pitchFamily="49" charset="0"/>
            </a:endParaRPr>
          </a:p>
          <a:p>
            <a:r>
              <a:rPr lang="en-GB" sz="3600" dirty="0">
                <a:solidFill>
                  <a:srgbClr val="FF0000"/>
                </a:solidFill>
                <a:latin typeface="Lucida Console" panose="020B0609040504020204" pitchFamily="49" charset="0"/>
              </a:rPr>
              <a:t>[-] Red is Bad 168ms </a:t>
            </a: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4015540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Round 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5" y="1825625"/>
            <a:ext cx="11164186" cy="4351338"/>
          </a:xfrm>
        </p:spPr>
        <p:txBody>
          <a:bodyPr/>
          <a:lstStyle/>
          <a:p>
            <a:r>
              <a:rPr lang="en-GB" dirty="0"/>
              <a:t>We all have checklists – manual testing is error-prone</a:t>
            </a:r>
          </a:p>
          <a:p>
            <a:r>
              <a:rPr lang="en-GB" dirty="0"/>
              <a:t>Pester is a Unit Testing Framework for PowerShell</a:t>
            </a:r>
          </a:p>
          <a:p>
            <a:r>
              <a:rPr lang="en-GB" dirty="0"/>
              <a:t>You can use it to validate your infrastructure</a:t>
            </a:r>
          </a:p>
          <a:p>
            <a:r>
              <a:rPr lang="en-GB" dirty="0"/>
              <a:t>The basic syntax uses Describe, Context and It Code blocks</a:t>
            </a:r>
          </a:p>
          <a:p>
            <a:r>
              <a:rPr lang="en-GB" dirty="0"/>
              <a:t>The Should command is used for testing assertions</a:t>
            </a:r>
          </a:p>
          <a:p>
            <a:r>
              <a:rPr lang="en-GB" dirty="0"/>
              <a:t>Use the </a:t>
            </a:r>
            <a:r>
              <a:rPr lang="en-GB" dirty="0" err="1"/>
              <a:t>NunitXML</a:t>
            </a:r>
            <a:r>
              <a:rPr lang="en-GB" dirty="0"/>
              <a:t> output and the reportviewer.exe to make HTML reports</a:t>
            </a:r>
          </a:p>
          <a:p>
            <a:endParaRPr lang="en-GB" dirty="0"/>
          </a:p>
        </p:txBody>
      </p:sp>
      <p:sp>
        <p:nvSpPr>
          <p:cNvPr id="4" name="Textplatzhalter 2"/>
          <p:cNvSpPr txBox="1">
            <a:spLocks/>
          </p:cNvSpPr>
          <p:nvPr/>
        </p:nvSpPr>
        <p:spPr>
          <a:xfrm>
            <a:off x="127591" y="6443330"/>
            <a:ext cx="11940362" cy="2860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200" dirty="0">
                <a:solidFill>
                  <a:schemeClr val="accent5">
                    <a:lumMod val="75000"/>
                  </a:schemeClr>
                </a:solidFill>
              </a:rPr>
              <a:t>Rob Sewell @sqldbawithbeard                 								                http://sqldbawithAbeard.com</a:t>
            </a:r>
          </a:p>
        </p:txBody>
      </p:sp>
    </p:spTree>
    <p:extLst>
      <p:ext uri="{BB962C8B-B14F-4D97-AF65-F5344CB8AC3E}">
        <p14:creationId xmlns:p14="http://schemas.microsoft.com/office/powerpoint/2010/main" val="19167632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Questions ? 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8093" y="1334405"/>
            <a:ext cx="3687837" cy="5260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49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2503" y="99311"/>
            <a:ext cx="10515600" cy="857619"/>
          </a:xfrm>
        </p:spPr>
        <p:txBody>
          <a:bodyPr>
            <a:normAutofit fontScale="90000"/>
          </a:bodyPr>
          <a:lstStyle/>
          <a:p>
            <a:pPr algn="ctr"/>
            <a:r>
              <a:rPr lang="en-GB" sz="6600" b="1" u="sng" dirty="0">
                <a:solidFill>
                  <a:srgbClr val="002060"/>
                </a:solidFill>
              </a:rPr>
              <a:t>THANK YOU SO MUCH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1212222"/>
            <a:ext cx="11366204" cy="4922763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GB" dirty="0"/>
              <a:t>Here are some cool free things</a:t>
            </a:r>
          </a:p>
          <a:p>
            <a:r>
              <a:rPr lang="en-GB" dirty="0"/>
              <a:t>PASS PowerShell Virtual Chapter </a:t>
            </a:r>
            <a:r>
              <a:rPr lang="en-GB" dirty="0">
                <a:hlinkClick r:id="rId2"/>
              </a:rPr>
              <a:t>https://sqlps.io</a:t>
            </a:r>
            <a:r>
              <a:rPr lang="en-GB" dirty="0"/>
              <a:t> add /video for </a:t>
            </a:r>
            <a:r>
              <a:rPr lang="en-GB" dirty="0" err="1"/>
              <a:t>Youtube</a:t>
            </a:r>
            <a:r>
              <a:rPr lang="en-GB" dirty="0"/>
              <a:t> channel</a:t>
            </a:r>
          </a:p>
          <a:p>
            <a:r>
              <a:rPr lang="en-GB" dirty="0"/>
              <a:t>SQL Community Slack </a:t>
            </a:r>
            <a:r>
              <a:rPr lang="en-GB" dirty="0">
                <a:hlinkClick r:id="rId3"/>
              </a:rPr>
              <a:t>https://sqlps.io/slack</a:t>
            </a:r>
            <a:r>
              <a:rPr lang="en-GB" dirty="0"/>
              <a:t> </a:t>
            </a:r>
          </a:p>
          <a:p>
            <a:r>
              <a:rPr lang="en-GB" dirty="0"/>
              <a:t>dbatools – Amazing PowerShell module for DBAs </a:t>
            </a:r>
            <a:r>
              <a:rPr lang="en-GB" dirty="0">
                <a:hlinkClick r:id="rId4"/>
              </a:rPr>
              <a:t>https://dbatools.io</a:t>
            </a:r>
            <a:r>
              <a:rPr lang="en-GB" dirty="0"/>
              <a:t> </a:t>
            </a:r>
          </a:p>
          <a:p>
            <a:r>
              <a:rPr lang="en-GB" dirty="0"/>
              <a:t>dbareports – SQL PowerShell SSRS PowerBi &amp; Cortana </a:t>
            </a:r>
            <a:r>
              <a:rPr lang="en-GB" dirty="0">
                <a:hlinkClick r:id="rId5"/>
              </a:rPr>
              <a:t>https://dbareports.io</a:t>
            </a:r>
            <a:endParaRPr lang="en-GB" dirty="0"/>
          </a:p>
          <a:p>
            <a:r>
              <a:rPr lang="en-GB" dirty="0"/>
              <a:t>SQL Collaborative Git Hub Organisation </a:t>
            </a:r>
            <a:r>
              <a:rPr lang="en-GB" dirty="0">
                <a:hlinkClick r:id="rId6"/>
              </a:rPr>
              <a:t>https://github.com/sqlcollaborative</a:t>
            </a:r>
            <a:endParaRPr lang="en-GB" dirty="0"/>
          </a:p>
          <a:p>
            <a:pPr marL="0" indent="0" algn="ctr">
              <a:buNone/>
            </a:pPr>
            <a:r>
              <a:rPr lang="en-GB" sz="6000" b="1" u="sng" dirty="0">
                <a:solidFill>
                  <a:srgbClr val="002060"/>
                </a:solidFill>
              </a:rPr>
              <a:t>Influence Microsoft </a:t>
            </a:r>
            <a:r>
              <a:rPr lang="en-GB" sz="6000" b="1" u="sng" dirty="0">
                <a:solidFill>
                  <a:srgbClr val="002060"/>
                </a:solidFill>
              </a:rPr>
              <a:t> </a:t>
            </a:r>
          </a:p>
          <a:p>
            <a:r>
              <a:rPr lang="en-GB" dirty="0"/>
              <a:t>sqlserver PowerShell module </a:t>
            </a:r>
            <a:r>
              <a:rPr lang="en-GB" dirty="0">
                <a:hlinkClick r:id="rId7"/>
              </a:rPr>
              <a:t>https://sqlps.io/vote</a:t>
            </a:r>
            <a:r>
              <a:rPr lang="en-GB" dirty="0"/>
              <a:t>   </a:t>
            </a:r>
          </a:p>
          <a:p>
            <a:r>
              <a:rPr lang="en-GB" dirty="0"/>
              <a:t>SSMS </a:t>
            </a:r>
            <a:r>
              <a:rPr lang="en-GB" dirty="0">
                <a:hlinkClick r:id="rId2"/>
              </a:rPr>
              <a:t>https://sqlps.io</a:t>
            </a:r>
            <a:r>
              <a:rPr lang="en-GB" dirty="0"/>
              <a:t> </a:t>
            </a:r>
          </a:p>
          <a:p>
            <a:r>
              <a:rPr lang="en-GB" dirty="0"/>
              <a:t>PowerShell PowerBi integration </a:t>
            </a:r>
            <a:r>
              <a:rPr lang="en-GB" dirty="0">
                <a:hlinkClick r:id="rId8"/>
              </a:rPr>
              <a:t>https://sqlps.io/powerbi</a:t>
            </a:r>
            <a:r>
              <a:rPr lang="en-GB" dirty="0"/>
              <a:t> </a:t>
            </a:r>
          </a:p>
        </p:txBody>
      </p:sp>
      <p:sp>
        <p:nvSpPr>
          <p:cNvPr id="4" name="Textplatzhalter 2"/>
          <p:cNvSpPr txBox="1">
            <a:spLocks/>
          </p:cNvSpPr>
          <p:nvPr/>
        </p:nvSpPr>
        <p:spPr>
          <a:xfrm>
            <a:off x="127591" y="6443330"/>
            <a:ext cx="11940362" cy="2860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200" dirty="0">
                <a:solidFill>
                  <a:schemeClr val="accent5">
                    <a:lumMod val="75000"/>
                  </a:schemeClr>
                </a:solidFill>
              </a:rPr>
              <a:t>Rob Sewell @sqldbawithbeard                 								                http://sqldbawithAbeard.com</a:t>
            </a:r>
          </a:p>
        </p:txBody>
      </p:sp>
    </p:spTree>
    <p:extLst>
      <p:ext uri="{BB962C8B-B14F-4D97-AF65-F5344CB8AC3E}">
        <p14:creationId xmlns:p14="http://schemas.microsoft.com/office/powerpoint/2010/main" val="27641926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88975" y="843181"/>
            <a:ext cx="110363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Name : Rob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Occupation : DBA, </a:t>
            </a:r>
            <a:r>
              <a:rPr kumimoji="0" lang="en-GB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Automator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Do-</a:t>
            </a:r>
            <a:r>
              <a:rPr kumimoji="0" lang="en-GB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er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Interests : PowerShell, Automation And SQL (PaaS </a:t>
            </a:r>
            <a:r>
              <a:rPr kumimoji="0" lang="en-GB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geddit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Website : sqldbawith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beard.com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Twitter : @</a:t>
            </a:r>
            <a:r>
              <a:rPr kumimoji="0" lang="en-GB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sqldbawithbeard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Interesting Fact : Has a Beard. (Still) Plays Cricket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Speaker : SQL Saturdays, SQL Relay, PowerShell Conference EU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Community : SQL South West , SQL Saturday Exeter , PowerShell Virtual Chapter, Organiser for PowerShell Conference EU 2017, Officer, Lead for </a:t>
            </a:r>
            <a:r>
              <a:rPr kumimoji="0" lang="en-GB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dbareports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contributor to </a:t>
            </a:r>
            <a:r>
              <a:rPr kumimoji="0" lang="en-GB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dbatools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23850" y="196850"/>
            <a:ext cx="11766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Speaker Questionnaire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7512" y="4462928"/>
            <a:ext cx="2973055" cy="214769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5099" y="4059894"/>
            <a:ext cx="2205644" cy="220564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695690" y="5964288"/>
            <a:ext cx="30295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https://dbareports.io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@</a:t>
            </a: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psdbareports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953" y="4536773"/>
            <a:ext cx="1625970" cy="162597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44164" y="6046796"/>
            <a:ext cx="2664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6"/>
              </a:rPr>
              <a:t>https://dbatools.io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@</a:t>
            </a: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psdbatools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389639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33" b="10297"/>
          <a:stretch/>
        </p:blipFill>
        <p:spPr>
          <a:xfrm>
            <a:off x="1907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5819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29970" y="332202"/>
            <a:ext cx="10515600" cy="1211592"/>
          </a:xfrm>
        </p:spPr>
        <p:txBody>
          <a:bodyPr/>
          <a:lstStyle/>
          <a:p>
            <a:r>
              <a:rPr lang="en-GB" dirty="0"/>
              <a:t>What is Pester?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1009979" y="2143147"/>
            <a:ext cx="10515600" cy="1500187"/>
          </a:xfrm>
        </p:spPr>
        <p:txBody>
          <a:bodyPr>
            <a:noAutofit/>
          </a:bodyPr>
          <a:lstStyle/>
          <a:p>
            <a:r>
              <a:rPr lang="en-GB" sz="4800" dirty="0"/>
              <a:t>Pester provides a framework for </a:t>
            </a:r>
            <a:r>
              <a:rPr lang="en-GB" sz="4800" b="1" dirty="0"/>
              <a:t>running unit tests to execute and validate PowerShell commands from within PowerShell</a:t>
            </a:r>
            <a:endParaRPr lang="en-GB" sz="4800" dirty="0"/>
          </a:p>
        </p:txBody>
      </p:sp>
      <p:sp>
        <p:nvSpPr>
          <p:cNvPr id="6" name="TextBox 5"/>
          <p:cNvSpPr txBox="1"/>
          <p:nvPr/>
        </p:nvSpPr>
        <p:spPr>
          <a:xfrm>
            <a:off x="6139544" y="5842660"/>
            <a:ext cx="59376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hlinkClick r:id="rId3"/>
              </a:rPr>
              <a:t>https://github.com/pester/Pester</a:t>
            </a:r>
            <a:r>
              <a:rPr lang="en-GB" sz="3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670636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219" y="41568"/>
            <a:ext cx="11238482" cy="6816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7917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62295" y="928216"/>
            <a:ext cx="12283045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b="1" dirty="0"/>
              <a:t>Be</a:t>
            </a:r>
            <a:r>
              <a:rPr lang="en-GB" sz="2000" dirty="0"/>
              <a:t>		  Compares one object with another for equality. Case Insensitive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b="1" dirty="0" err="1"/>
              <a:t>BeExactly</a:t>
            </a:r>
            <a:r>
              <a:rPr lang="en-GB" sz="2000" dirty="0"/>
              <a:t>	  Compares one object with another for equality . Case Sensitive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b="1" dirty="0" err="1"/>
              <a:t>BeGreaterThan</a:t>
            </a:r>
            <a:r>
              <a:rPr lang="en-GB" sz="2000" dirty="0"/>
              <a:t>  Asserts that a number is greater than an expected value.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b="1" dirty="0" err="1"/>
              <a:t>BeLessThan</a:t>
            </a:r>
            <a:r>
              <a:rPr lang="en-GB" sz="2000" dirty="0"/>
              <a:t>	   Asserts that a number is less than an expected value.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b="1" dirty="0" err="1"/>
              <a:t>BeLike</a:t>
            </a:r>
            <a:r>
              <a:rPr lang="en-GB" sz="2000" dirty="0"/>
              <a:t>	   Asserts that the actual value matches a wildcard pattern using -like operator. Case Insensitive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b="1" dirty="0" err="1"/>
              <a:t>BeLikeExactly</a:t>
            </a:r>
            <a:r>
              <a:rPr lang="en-GB" sz="2000" dirty="0"/>
              <a:t>	   Asserts that the actual value matches a wildcard pattern using -like operator. Case Sensitive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b="1" dirty="0" err="1"/>
              <a:t>BeOfType</a:t>
            </a:r>
            <a:r>
              <a:rPr lang="en-GB" sz="2000" dirty="0"/>
              <a:t>	   Asserts that the actual value should be an object of a specified type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b="1" dirty="0"/>
              <a:t>Exist</a:t>
            </a:r>
            <a:r>
              <a:rPr lang="en-GB" sz="2000" dirty="0"/>
              <a:t>		   Does not perform any comparison but checks if the object calling Exist is present in a PS Provider.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b="1" dirty="0"/>
              <a:t>Contain</a:t>
            </a:r>
            <a:r>
              <a:rPr lang="en-GB" sz="2000" dirty="0"/>
              <a:t>	   Checks to see if a file contains the specified text. Case Insensitive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b="1" dirty="0" err="1"/>
              <a:t>ContainExactly</a:t>
            </a:r>
            <a:r>
              <a:rPr lang="en-GB" sz="2000" dirty="0"/>
              <a:t>   Checks to see if a file contains the specified text. Case Sensitive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b="1" dirty="0"/>
              <a:t>Match</a:t>
            </a:r>
            <a:r>
              <a:rPr lang="en-GB" sz="2000" dirty="0"/>
              <a:t>	   Uses a regular expression to compare two objects. Case Insensitive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b="1" dirty="0" err="1"/>
              <a:t>MatchExactly</a:t>
            </a:r>
            <a:r>
              <a:rPr lang="en-GB" sz="2000" dirty="0"/>
              <a:t>	   Uses a regular expression to compare two objects. Case Sensitive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b="1" dirty="0"/>
              <a:t>Throw</a:t>
            </a:r>
            <a:r>
              <a:rPr lang="en-GB" sz="2000" dirty="0"/>
              <a:t>	   Checks if an exception was thrown in the input </a:t>
            </a:r>
            <a:r>
              <a:rPr lang="en-GB" sz="2000" dirty="0" err="1"/>
              <a:t>ScriptBlock</a:t>
            </a:r>
            <a:r>
              <a:rPr lang="en-GB" sz="2000" dirty="0"/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b="1" dirty="0" err="1"/>
              <a:t>BeNullOrEmpty</a:t>
            </a:r>
            <a:r>
              <a:rPr lang="en-GB" sz="2000" dirty="0"/>
              <a:t> Checks values for null or empty (strings).</a:t>
            </a:r>
          </a:p>
        </p:txBody>
      </p:sp>
      <p:sp>
        <p:nvSpPr>
          <p:cNvPr id="3" name="Rectangle 2"/>
          <p:cNvSpPr/>
          <p:nvPr/>
        </p:nvSpPr>
        <p:spPr>
          <a:xfrm>
            <a:off x="2764181" y="158775"/>
            <a:ext cx="5074787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4400" b="1" dirty="0"/>
              <a:t>SHOULD OPERATORS</a:t>
            </a:r>
            <a:endParaRPr lang="en-GB" sz="4400" dirty="0"/>
          </a:p>
        </p:txBody>
      </p:sp>
      <p:sp>
        <p:nvSpPr>
          <p:cNvPr id="4" name="TextBox 3"/>
          <p:cNvSpPr txBox="1"/>
          <p:nvPr/>
        </p:nvSpPr>
        <p:spPr>
          <a:xfrm>
            <a:off x="938150" y="5854535"/>
            <a:ext cx="105927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 Hate slides with lots of text but I think this one is valid</a:t>
            </a:r>
          </a:p>
        </p:txBody>
      </p:sp>
    </p:spTree>
    <p:extLst>
      <p:ext uri="{BB962C8B-B14F-4D97-AF65-F5344CB8AC3E}">
        <p14:creationId xmlns:p14="http://schemas.microsoft.com/office/powerpoint/2010/main" val="10702220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What Can You Validate?</a:t>
            </a:r>
          </a:p>
        </p:txBody>
      </p:sp>
      <p:pic>
        <p:nvPicPr>
          <p:cNvPr id="2" name="Content Placeholder 1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84854" y="0"/>
            <a:ext cx="13715996" cy="6857999"/>
          </a:xfrm>
        </p:spPr>
      </p:pic>
    </p:spTree>
    <p:extLst>
      <p:ext uri="{BB962C8B-B14F-4D97-AF65-F5344CB8AC3E}">
        <p14:creationId xmlns:p14="http://schemas.microsoft.com/office/powerpoint/2010/main" val="334766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886" r="9091" b="6296"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sp>
        <p:nvSpPr>
          <p:cNvPr id="14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6"/>
            <a:ext cx="4332307" cy="5896743"/>
          </a:xfrm>
          <a:prstGeom prst="rect">
            <a:avLst/>
          </a:prstGeom>
          <a:solidFill>
            <a:schemeClr val="bg1">
              <a:alpha val="90000"/>
            </a:schemeClr>
          </a:solidFill>
          <a:ln w="127000" cap="sq" cmpd="thinThick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65844" y="548982"/>
            <a:ext cx="4095523" cy="1344975"/>
          </a:xfrm>
        </p:spPr>
        <p:txBody>
          <a:bodyPr>
            <a:normAutofit/>
          </a:bodyPr>
          <a:lstStyle/>
          <a:p>
            <a:pPr algn="ctr"/>
            <a:r>
              <a:rPr lang="en-GB" sz="4000" dirty="0"/>
              <a:t>What Can You </a:t>
            </a:r>
            <a:br>
              <a:rPr lang="en-GB" sz="4000" dirty="0"/>
            </a:br>
            <a:r>
              <a:rPr lang="en-GB" sz="4000" dirty="0"/>
              <a:t>Validate?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6884" y="2121763"/>
            <a:ext cx="4224483" cy="37730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1800" dirty="0"/>
              <a:t>Maybe not EVERY thing but anything that </a:t>
            </a:r>
            <a:br>
              <a:rPr lang="en-GB" sz="1800" dirty="0"/>
            </a:br>
            <a:r>
              <a:rPr lang="en-GB" sz="1800" dirty="0"/>
              <a:t>you can check with PowerShell</a:t>
            </a:r>
          </a:p>
          <a:p>
            <a:pPr marL="0" indent="0">
              <a:buNone/>
            </a:pPr>
            <a:endParaRPr lang="en-GB" sz="1800" dirty="0"/>
          </a:p>
          <a:p>
            <a:pPr marL="0" indent="0">
              <a:buNone/>
            </a:pPr>
            <a:r>
              <a:rPr lang="en-GB" sz="1200" dirty="0"/>
              <a:t> </a:t>
            </a:r>
            <a:r>
              <a:rPr lang="en-GB" sz="1200" dirty="0">
                <a:solidFill>
                  <a:srgbClr val="FF4500"/>
                </a:solidFill>
                <a:latin typeface="Lucida Console" panose="020B0609040504020204" pitchFamily="49" charset="0"/>
              </a:rPr>
              <a:t>$</a:t>
            </a:r>
            <a:r>
              <a:rPr lang="en-GB" sz="1200" dirty="0" err="1">
                <a:solidFill>
                  <a:srgbClr val="FF4500"/>
                </a:solidFill>
                <a:latin typeface="Lucida Console" panose="020B0609040504020204" pitchFamily="49" charset="0"/>
              </a:rPr>
              <a:t>srv</a:t>
            </a:r>
            <a:r>
              <a:rPr lang="en-GB" sz="1200" dirty="0" err="1">
                <a:solidFill>
                  <a:srgbClr val="A9A9A9"/>
                </a:solidFill>
                <a:latin typeface="Lucida Console" panose="020B0609040504020204" pitchFamily="49" charset="0"/>
              </a:rPr>
              <a:t>|</a:t>
            </a:r>
            <a:r>
              <a:rPr lang="en-GB" sz="12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Get-Member</a:t>
            </a:r>
            <a:r>
              <a:rPr lang="en-GB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200" dirty="0">
                <a:solidFill>
                  <a:srgbClr val="000080"/>
                </a:solidFill>
                <a:latin typeface="Lucida Console" panose="020B0609040504020204" pitchFamily="49" charset="0"/>
              </a:rPr>
              <a:t>-</a:t>
            </a:r>
            <a:r>
              <a:rPr lang="en-GB" sz="1200" dirty="0" err="1">
                <a:solidFill>
                  <a:srgbClr val="000080"/>
                </a:solidFill>
                <a:latin typeface="Lucida Console" panose="020B0609040504020204" pitchFamily="49" charset="0"/>
              </a:rPr>
              <a:t>MemberType</a:t>
            </a:r>
            <a:r>
              <a:rPr lang="en-GB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200" dirty="0">
                <a:solidFill>
                  <a:srgbClr val="8A2BE2"/>
                </a:solidFill>
                <a:latin typeface="Lucida Console" panose="020B0609040504020204" pitchFamily="49" charset="0"/>
              </a:rPr>
              <a:t>Property</a:t>
            </a:r>
            <a:r>
              <a:rPr lang="en-GB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200" dirty="0">
                <a:solidFill>
                  <a:srgbClr val="A9A9A9"/>
                </a:solidFill>
                <a:latin typeface="Lucida Console" panose="020B0609040504020204" pitchFamily="49" charset="0"/>
              </a:rPr>
              <a:t>|</a:t>
            </a:r>
            <a:r>
              <a:rPr lang="en-GB" sz="1200" dirty="0">
                <a:solidFill>
                  <a:srgbClr val="0000FF"/>
                </a:solidFill>
                <a:latin typeface="Lucida Console" panose="020B0609040504020204" pitchFamily="49" charset="0"/>
              </a:rPr>
              <a:t>Select-Object</a:t>
            </a:r>
            <a:r>
              <a:rPr lang="en-GB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200" dirty="0">
                <a:solidFill>
                  <a:srgbClr val="8A2BE2"/>
                </a:solidFill>
                <a:latin typeface="Lucida Console" panose="020B0609040504020204" pitchFamily="49" charset="0"/>
              </a:rPr>
              <a:t>name</a:t>
            </a:r>
            <a:r>
              <a:rPr lang="en-GB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                                                                                          </a:t>
            </a:r>
          </a:p>
          <a:p>
            <a:pPr marL="0" indent="0">
              <a:buNone/>
            </a:pPr>
            <a:r>
              <a:rPr lang="en-GB" sz="1200" dirty="0">
                <a:solidFill>
                  <a:srgbClr val="FF4500"/>
                </a:solidFill>
                <a:latin typeface="Lucida Console" panose="020B0609040504020204" pitchFamily="49" charset="0"/>
              </a:rPr>
              <a:t>$</a:t>
            </a:r>
            <a:r>
              <a:rPr lang="en-GB" sz="1200" dirty="0" err="1">
                <a:solidFill>
                  <a:srgbClr val="FF4500"/>
                </a:solidFill>
                <a:latin typeface="Lucida Console" panose="020B0609040504020204" pitchFamily="49" charset="0"/>
              </a:rPr>
              <a:t>srv</a:t>
            </a:r>
            <a:r>
              <a:rPr lang="en-GB" sz="1200" dirty="0" err="1">
                <a:solidFill>
                  <a:srgbClr val="A9A9A9"/>
                </a:solidFill>
                <a:latin typeface="Lucida Console" panose="020B0609040504020204" pitchFamily="49" charset="0"/>
              </a:rPr>
              <a:t>|</a:t>
            </a:r>
            <a:r>
              <a:rPr lang="en-GB" sz="12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Get-Member</a:t>
            </a:r>
            <a:r>
              <a:rPr lang="en-GB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200" dirty="0">
                <a:solidFill>
                  <a:srgbClr val="000080"/>
                </a:solidFill>
                <a:latin typeface="Lucida Console" panose="020B0609040504020204" pitchFamily="49" charset="0"/>
              </a:rPr>
              <a:t>-</a:t>
            </a:r>
            <a:r>
              <a:rPr lang="en-GB" sz="1200" dirty="0" err="1">
                <a:solidFill>
                  <a:srgbClr val="000080"/>
                </a:solidFill>
                <a:latin typeface="Lucida Console" panose="020B0609040504020204" pitchFamily="49" charset="0"/>
              </a:rPr>
              <a:t>MemberType</a:t>
            </a:r>
            <a:r>
              <a:rPr lang="en-GB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200" dirty="0">
                <a:solidFill>
                  <a:srgbClr val="8A2BE2"/>
                </a:solidFill>
                <a:latin typeface="Lucida Console" panose="020B0609040504020204" pitchFamily="49" charset="0"/>
              </a:rPr>
              <a:t>Property</a:t>
            </a:r>
            <a:r>
              <a:rPr lang="en-GB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200" dirty="0">
                <a:solidFill>
                  <a:srgbClr val="A9A9A9"/>
                </a:solidFill>
                <a:latin typeface="Lucida Console" panose="020B0609040504020204" pitchFamily="49" charset="0"/>
              </a:rPr>
              <a:t>|</a:t>
            </a:r>
            <a:r>
              <a:rPr lang="en-GB" sz="1200" dirty="0">
                <a:solidFill>
                  <a:srgbClr val="0000FF"/>
                </a:solidFill>
                <a:latin typeface="Lucida Console" panose="020B0609040504020204" pitchFamily="49" charset="0"/>
              </a:rPr>
              <a:t>Select-Object</a:t>
            </a:r>
            <a:r>
              <a:rPr lang="en-GB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200" dirty="0">
                <a:solidFill>
                  <a:srgbClr val="8A2BE2"/>
                </a:solidFill>
                <a:latin typeface="Lucida Console" panose="020B0609040504020204" pitchFamily="49" charset="0"/>
              </a:rPr>
              <a:t>name</a:t>
            </a:r>
            <a:r>
              <a:rPr lang="en-GB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                                                                                    </a:t>
            </a:r>
          </a:p>
          <a:p>
            <a:pPr marL="0" indent="0">
              <a:buNone/>
            </a:pPr>
            <a:r>
              <a:rPr lang="en-GB" sz="1200" dirty="0">
                <a:solidFill>
                  <a:srgbClr val="FF4500"/>
                </a:solidFill>
                <a:latin typeface="Lucida Console" panose="020B0609040504020204" pitchFamily="49" charset="0"/>
              </a:rPr>
              <a:t>$</a:t>
            </a:r>
            <a:r>
              <a:rPr lang="en-GB" sz="1200" dirty="0" err="1">
                <a:solidFill>
                  <a:srgbClr val="FF4500"/>
                </a:solidFill>
                <a:latin typeface="Lucida Console" panose="020B0609040504020204" pitchFamily="49" charset="0"/>
              </a:rPr>
              <a:t>srv</a:t>
            </a:r>
            <a:r>
              <a:rPr lang="en-GB" sz="1200" dirty="0" err="1">
                <a:solidFill>
                  <a:srgbClr val="A9A9A9"/>
                </a:solidFill>
                <a:latin typeface="Lucida Console" panose="020B0609040504020204" pitchFamily="49" charset="0"/>
              </a:rPr>
              <a:t>.</a:t>
            </a:r>
            <a:r>
              <a:rPr lang="en-GB" sz="1200" dirty="0" err="1">
                <a:solidFill>
                  <a:prstClr val="black"/>
                </a:solidFill>
                <a:latin typeface="Lucida Console" panose="020B0609040504020204" pitchFamily="49" charset="0"/>
              </a:rPr>
              <a:t>JobServer</a:t>
            </a:r>
            <a:r>
              <a:rPr lang="en-GB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200" dirty="0">
                <a:solidFill>
                  <a:srgbClr val="A9A9A9"/>
                </a:solidFill>
                <a:latin typeface="Lucida Console" panose="020B0609040504020204" pitchFamily="49" charset="0"/>
              </a:rPr>
              <a:t>|</a:t>
            </a:r>
            <a:r>
              <a:rPr lang="en-GB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200" dirty="0">
                <a:solidFill>
                  <a:srgbClr val="0000FF"/>
                </a:solidFill>
                <a:latin typeface="Lucida Console" panose="020B0609040504020204" pitchFamily="49" charset="0"/>
              </a:rPr>
              <a:t>Get-Member</a:t>
            </a:r>
            <a:r>
              <a:rPr lang="en-GB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200" dirty="0">
                <a:solidFill>
                  <a:srgbClr val="000080"/>
                </a:solidFill>
                <a:latin typeface="Lucida Console" panose="020B0609040504020204" pitchFamily="49" charset="0"/>
              </a:rPr>
              <a:t>-</a:t>
            </a:r>
            <a:r>
              <a:rPr lang="en-GB" sz="1200" dirty="0" err="1">
                <a:solidFill>
                  <a:srgbClr val="000080"/>
                </a:solidFill>
                <a:latin typeface="Lucida Console" panose="020B0609040504020204" pitchFamily="49" charset="0"/>
              </a:rPr>
              <a:t>MemberType</a:t>
            </a:r>
            <a:r>
              <a:rPr lang="en-GB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200" dirty="0">
                <a:solidFill>
                  <a:srgbClr val="8A2BE2"/>
                </a:solidFill>
                <a:latin typeface="Lucida Console" panose="020B0609040504020204" pitchFamily="49" charset="0"/>
              </a:rPr>
              <a:t>Property</a:t>
            </a:r>
            <a:r>
              <a:rPr lang="en-GB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200" dirty="0">
                <a:solidFill>
                  <a:srgbClr val="A9A9A9"/>
                </a:solidFill>
                <a:latin typeface="Lucida Console" panose="020B0609040504020204" pitchFamily="49" charset="0"/>
              </a:rPr>
              <a:t>|</a:t>
            </a:r>
            <a:r>
              <a:rPr lang="en-GB" sz="1200" dirty="0">
                <a:solidFill>
                  <a:srgbClr val="0000FF"/>
                </a:solidFill>
                <a:latin typeface="Lucida Console" panose="020B0609040504020204" pitchFamily="49" charset="0"/>
              </a:rPr>
              <a:t>Select-Object</a:t>
            </a:r>
            <a:r>
              <a:rPr lang="en-GB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200" dirty="0">
                <a:solidFill>
                  <a:srgbClr val="8A2BE2"/>
                </a:solidFill>
                <a:latin typeface="Lucida Console" panose="020B0609040504020204" pitchFamily="49" charset="0"/>
              </a:rPr>
              <a:t>name</a:t>
            </a:r>
            <a:r>
              <a:rPr lang="en-GB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                                                                        </a:t>
            </a:r>
          </a:p>
          <a:p>
            <a:pPr marL="0" indent="0">
              <a:buNone/>
            </a:pPr>
            <a:r>
              <a:rPr lang="en-GB" sz="1200" dirty="0">
                <a:solidFill>
                  <a:srgbClr val="FF4500"/>
                </a:solidFill>
                <a:latin typeface="Lucida Console" panose="020B0609040504020204" pitchFamily="49" charset="0"/>
              </a:rPr>
              <a:t>$</a:t>
            </a:r>
            <a:r>
              <a:rPr lang="en-GB" sz="1200" dirty="0" err="1">
                <a:solidFill>
                  <a:srgbClr val="FF4500"/>
                </a:solidFill>
                <a:latin typeface="Lucida Console" panose="020B0609040504020204" pitchFamily="49" charset="0"/>
              </a:rPr>
              <a:t>srv</a:t>
            </a:r>
            <a:r>
              <a:rPr lang="en-GB" sz="1200" dirty="0" err="1">
                <a:solidFill>
                  <a:srgbClr val="A9A9A9"/>
                </a:solidFill>
                <a:latin typeface="Lucida Console" panose="020B0609040504020204" pitchFamily="49" charset="0"/>
              </a:rPr>
              <a:t>.</a:t>
            </a:r>
            <a:r>
              <a:rPr lang="en-GB" sz="1200" dirty="0" err="1">
                <a:solidFill>
                  <a:prstClr val="black"/>
                </a:solidFill>
                <a:latin typeface="Lucida Console" panose="020B0609040504020204" pitchFamily="49" charset="0"/>
              </a:rPr>
              <a:t>Databases</a:t>
            </a:r>
            <a:r>
              <a:rPr lang="en-GB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200" dirty="0">
                <a:solidFill>
                  <a:srgbClr val="A9A9A9"/>
                </a:solidFill>
                <a:latin typeface="Lucida Console" panose="020B0609040504020204" pitchFamily="49" charset="0"/>
              </a:rPr>
              <a:t>|</a:t>
            </a:r>
            <a:r>
              <a:rPr lang="en-GB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200" dirty="0">
                <a:solidFill>
                  <a:srgbClr val="0000FF"/>
                </a:solidFill>
                <a:latin typeface="Lucida Console" panose="020B0609040504020204" pitchFamily="49" charset="0"/>
              </a:rPr>
              <a:t>Get-Member</a:t>
            </a:r>
            <a:r>
              <a:rPr lang="en-GB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200" dirty="0">
                <a:solidFill>
                  <a:srgbClr val="000080"/>
                </a:solidFill>
                <a:latin typeface="Lucida Console" panose="020B0609040504020204" pitchFamily="49" charset="0"/>
              </a:rPr>
              <a:t>-</a:t>
            </a:r>
            <a:r>
              <a:rPr lang="en-GB" sz="1200" dirty="0" err="1">
                <a:solidFill>
                  <a:srgbClr val="000080"/>
                </a:solidFill>
                <a:latin typeface="Lucida Console" panose="020B0609040504020204" pitchFamily="49" charset="0"/>
              </a:rPr>
              <a:t>MemberType</a:t>
            </a:r>
            <a:r>
              <a:rPr lang="en-GB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200" dirty="0">
                <a:solidFill>
                  <a:srgbClr val="8A2BE2"/>
                </a:solidFill>
                <a:latin typeface="Lucida Console" panose="020B0609040504020204" pitchFamily="49" charset="0"/>
              </a:rPr>
              <a:t>Property</a:t>
            </a:r>
            <a:r>
              <a:rPr lang="en-GB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200" dirty="0">
                <a:solidFill>
                  <a:srgbClr val="A9A9A9"/>
                </a:solidFill>
                <a:latin typeface="Lucida Console" panose="020B0609040504020204" pitchFamily="49" charset="0"/>
              </a:rPr>
              <a:t>|</a:t>
            </a:r>
            <a:r>
              <a:rPr lang="en-GB" sz="1200" dirty="0">
                <a:solidFill>
                  <a:srgbClr val="0000FF"/>
                </a:solidFill>
                <a:latin typeface="Lucida Console" panose="020B0609040504020204" pitchFamily="49" charset="0"/>
              </a:rPr>
              <a:t>Select-Object</a:t>
            </a:r>
            <a:r>
              <a:rPr lang="en-GB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200" dirty="0">
                <a:solidFill>
                  <a:srgbClr val="8A2BE2"/>
                </a:solidFill>
                <a:latin typeface="Lucida Console" panose="020B0609040504020204" pitchFamily="49" charset="0"/>
              </a:rPr>
              <a:t>name</a:t>
            </a:r>
            <a:r>
              <a:rPr lang="en-GB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                                                                        </a:t>
            </a:r>
          </a:p>
          <a:p>
            <a:pPr marL="0" indent="0">
              <a:buNone/>
            </a:pPr>
            <a:r>
              <a:rPr lang="en-GB" sz="1200" dirty="0">
                <a:solidFill>
                  <a:srgbClr val="FF4500"/>
                </a:solidFill>
                <a:latin typeface="Lucida Console" panose="020B0609040504020204" pitchFamily="49" charset="0"/>
              </a:rPr>
              <a:t>$</a:t>
            </a:r>
            <a:r>
              <a:rPr lang="en-GB" sz="1200" dirty="0" err="1">
                <a:solidFill>
                  <a:srgbClr val="FF4500"/>
                </a:solidFill>
                <a:latin typeface="Lucida Console" panose="020B0609040504020204" pitchFamily="49" charset="0"/>
              </a:rPr>
              <a:t>srv</a:t>
            </a:r>
            <a:r>
              <a:rPr lang="en-GB" sz="1200" dirty="0" err="1">
                <a:solidFill>
                  <a:srgbClr val="A9A9A9"/>
                </a:solidFill>
                <a:latin typeface="Lucida Console" panose="020B0609040504020204" pitchFamily="49" charset="0"/>
              </a:rPr>
              <a:t>.</a:t>
            </a:r>
            <a:r>
              <a:rPr lang="en-GB" sz="1200" dirty="0" err="1">
                <a:solidFill>
                  <a:prstClr val="black"/>
                </a:solidFill>
                <a:latin typeface="Lucida Console" panose="020B0609040504020204" pitchFamily="49" charset="0"/>
              </a:rPr>
              <a:t>Configuration</a:t>
            </a:r>
            <a:r>
              <a:rPr lang="en-GB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200" dirty="0">
                <a:solidFill>
                  <a:srgbClr val="A9A9A9"/>
                </a:solidFill>
                <a:latin typeface="Lucida Console" panose="020B0609040504020204" pitchFamily="49" charset="0"/>
              </a:rPr>
              <a:t>|</a:t>
            </a:r>
            <a:r>
              <a:rPr lang="en-GB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200" dirty="0">
                <a:solidFill>
                  <a:srgbClr val="0000FF"/>
                </a:solidFill>
                <a:latin typeface="Lucida Console" panose="020B0609040504020204" pitchFamily="49" charset="0"/>
              </a:rPr>
              <a:t>Get-Member</a:t>
            </a:r>
            <a:r>
              <a:rPr lang="en-GB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200" dirty="0">
                <a:solidFill>
                  <a:srgbClr val="000080"/>
                </a:solidFill>
                <a:latin typeface="Lucida Console" panose="020B0609040504020204" pitchFamily="49" charset="0"/>
              </a:rPr>
              <a:t>-</a:t>
            </a:r>
            <a:r>
              <a:rPr lang="en-GB" sz="1200" dirty="0" err="1">
                <a:solidFill>
                  <a:srgbClr val="000080"/>
                </a:solidFill>
                <a:latin typeface="Lucida Console" panose="020B0609040504020204" pitchFamily="49" charset="0"/>
              </a:rPr>
              <a:t>MemberType</a:t>
            </a:r>
            <a:r>
              <a:rPr lang="en-GB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200" dirty="0">
                <a:solidFill>
                  <a:srgbClr val="8A2BE2"/>
                </a:solidFill>
                <a:latin typeface="Lucida Console" panose="020B0609040504020204" pitchFamily="49" charset="0"/>
              </a:rPr>
              <a:t>Property</a:t>
            </a:r>
            <a:r>
              <a:rPr lang="en-GB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200" dirty="0">
                <a:solidFill>
                  <a:srgbClr val="A9A9A9"/>
                </a:solidFill>
                <a:latin typeface="Lucida Console" panose="020B0609040504020204" pitchFamily="49" charset="0"/>
              </a:rPr>
              <a:t>|</a:t>
            </a:r>
            <a:r>
              <a:rPr lang="en-GB" sz="1200" dirty="0">
                <a:solidFill>
                  <a:srgbClr val="0000FF"/>
                </a:solidFill>
                <a:latin typeface="Lucida Console" panose="020B0609040504020204" pitchFamily="49" charset="0"/>
              </a:rPr>
              <a:t>Select-Object</a:t>
            </a:r>
            <a:r>
              <a:rPr lang="en-GB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200" dirty="0">
                <a:solidFill>
                  <a:srgbClr val="8A2BE2"/>
                </a:solidFill>
                <a:latin typeface="Lucida Console" panose="020B0609040504020204" pitchFamily="49" charset="0"/>
              </a:rPr>
              <a:t>name</a:t>
            </a:r>
            <a:r>
              <a:rPr lang="en-GB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 </a:t>
            </a:r>
          </a:p>
          <a:p>
            <a:pPr marL="0" indent="0">
              <a:buNone/>
            </a:pPr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9302723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0514" y="0"/>
            <a:ext cx="3861486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2162" y="2179608"/>
            <a:ext cx="772769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800" dirty="0"/>
              <a:t>MUST </a:t>
            </a:r>
            <a:r>
              <a:rPr lang="en-GB" sz="8800"/>
              <a:t>BE TIME </a:t>
            </a:r>
            <a:endParaRPr lang="en-GB" sz="8800" dirty="0"/>
          </a:p>
          <a:p>
            <a:pPr algn="ctr"/>
            <a:r>
              <a:rPr lang="en-GB" sz="8800"/>
              <a:t>FOR A DEMO</a:t>
            </a:r>
            <a:endParaRPr lang="en-GB" sz="8800" dirty="0"/>
          </a:p>
        </p:txBody>
      </p:sp>
    </p:spTree>
    <p:extLst>
      <p:ext uri="{BB962C8B-B14F-4D97-AF65-F5344CB8AC3E}">
        <p14:creationId xmlns:p14="http://schemas.microsoft.com/office/powerpoint/2010/main" val="298935137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925</TotalTime>
  <Words>429</Words>
  <Application>Microsoft Office PowerPoint</Application>
  <PresentationFormat>Widescreen</PresentationFormat>
  <Paragraphs>76</Paragraphs>
  <Slides>12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Calibri</vt:lpstr>
      <vt:lpstr>Calibri Light</vt:lpstr>
      <vt:lpstr>Lucida Console</vt:lpstr>
      <vt:lpstr>Roboto Black</vt:lpstr>
      <vt:lpstr>Roboto Condensed</vt:lpstr>
      <vt:lpstr>Ubuntu Mono</vt:lpstr>
      <vt:lpstr>1_Office Theme</vt:lpstr>
      <vt:lpstr>PowerPoint Presentation</vt:lpstr>
      <vt:lpstr>PowerPoint Presentation</vt:lpstr>
      <vt:lpstr>PowerPoint Presentation</vt:lpstr>
      <vt:lpstr>What is Pester?</vt:lpstr>
      <vt:lpstr>PowerPoint Presentation</vt:lpstr>
      <vt:lpstr>PowerPoint Presentation</vt:lpstr>
      <vt:lpstr>What Can You Validate?</vt:lpstr>
      <vt:lpstr>What Can You  Validate?</vt:lpstr>
      <vt:lpstr>PowerPoint Presentation</vt:lpstr>
      <vt:lpstr>Round Up</vt:lpstr>
      <vt:lpstr>Questions ? </vt:lpstr>
      <vt:lpstr>THANK YOU SO MUCH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Rob Sewell</dc:creator>
  <cp:lastModifiedBy>Rob Sewell</cp:lastModifiedBy>
  <cp:revision>28</cp:revision>
  <dcterms:created xsi:type="dcterms:W3CDTF">2016-11-30T19:13:02Z</dcterms:created>
  <dcterms:modified xsi:type="dcterms:W3CDTF">2016-12-05T17:36:34Z</dcterms:modified>
</cp:coreProperties>
</file>

<file path=docProps/thumbnail.jpeg>
</file>